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9" autoAdjust="0"/>
    <p:restoredTop sz="94660"/>
  </p:normalViewPr>
  <p:slideViewPr>
    <p:cSldViewPr snapToGrid="0">
      <p:cViewPr varScale="1">
        <p:scale>
          <a:sx n="71" d="100"/>
          <a:sy n="71" d="100"/>
        </p:scale>
        <p:origin x="78" y="8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3319E-1D1B-4513-B325-0FCE4B659B1C}" type="datetimeFigureOut">
              <a:rPr lang="en-US" smtClean="0"/>
              <a:t>7/7/2021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58B67C-FEAD-477E-AFE0-7E5370C7F256}" type="slidenum">
              <a:rPr lang="en-US" smtClean="0"/>
              <a:t>‹#›</a:t>
            </a:fld>
            <a:endParaRPr lang="en-US"/>
          </a:p>
        </p:txBody>
      </p:sp>
    </p:spTree>
    <p:extLst>
      <p:ext uri="{BB962C8B-B14F-4D97-AF65-F5344CB8AC3E}">
        <p14:creationId xmlns:p14="http://schemas.microsoft.com/office/powerpoint/2010/main" val="3649916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criminal justice</a:t>
            </a:r>
            <a:r>
              <a:rPr lang="en-US" baseline="0" dirty="0"/>
              <a:t> system is expected top ensure that all the offenders are attributively considered to ensure that justice is provisioned to all..</a:t>
            </a:r>
          </a:p>
          <a:p>
            <a:r>
              <a:rPr lang="en-US" baseline="0" dirty="0"/>
              <a:t>The growing contention over racial and ethnic disparity should be promptly addressed.</a:t>
            </a:r>
            <a:endParaRPr lang="en-US" dirty="0"/>
          </a:p>
        </p:txBody>
      </p:sp>
      <p:sp>
        <p:nvSpPr>
          <p:cNvPr id="4" name="Slide Number Placeholder 3"/>
          <p:cNvSpPr>
            <a:spLocks noGrp="1"/>
          </p:cNvSpPr>
          <p:nvPr>
            <p:ph type="sldNum" sz="quarter" idx="10"/>
          </p:nvPr>
        </p:nvSpPr>
        <p:spPr/>
        <p:txBody>
          <a:bodyPr/>
          <a:lstStyle/>
          <a:p>
            <a:fld id="{FB58B67C-FEAD-477E-AFE0-7E5370C7F256}" type="slidenum">
              <a:rPr lang="en-US" smtClean="0"/>
              <a:t>2</a:t>
            </a:fld>
            <a:endParaRPr lang="en-US"/>
          </a:p>
        </p:txBody>
      </p:sp>
    </p:spTree>
    <p:extLst>
      <p:ext uri="{BB962C8B-B14F-4D97-AF65-F5344CB8AC3E}">
        <p14:creationId xmlns:p14="http://schemas.microsoft.com/office/powerpoint/2010/main" val="4086034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a:t>
            </a:r>
            <a:r>
              <a:rPr lang="en-US" baseline="0" dirty="0"/>
              <a:t> researchers have proposed data and statistics that show the extent of this issue that affects inmates based on the color.</a:t>
            </a:r>
          </a:p>
          <a:p>
            <a:r>
              <a:rPr lang="en-US" baseline="0" dirty="0"/>
              <a:t>The probabilities from the research show the  capabilities in the system identifying fairness and allowing for non biased trials.</a:t>
            </a:r>
            <a:endParaRPr lang="en-US" dirty="0"/>
          </a:p>
        </p:txBody>
      </p:sp>
      <p:sp>
        <p:nvSpPr>
          <p:cNvPr id="4" name="Slide Number Placeholder 3"/>
          <p:cNvSpPr>
            <a:spLocks noGrp="1"/>
          </p:cNvSpPr>
          <p:nvPr>
            <p:ph type="sldNum" sz="quarter" idx="10"/>
          </p:nvPr>
        </p:nvSpPr>
        <p:spPr/>
        <p:txBody>
          <a:bodyPr/>
          <a:lstStyle/>
          <a:p>
            <a:fld id="{FB58B67C-FEAD-477E-AFE0-7E5370C7F256}" type="slidenum">
              <a:rPr lang="en-US" smtClean="0"/>
              <a:t>3</a:t>
            </a:fld>
            <a:endParaRPr lang="en-US"/>
          </a:p>
        </p:txBody>
      </p:sp>
    </p:spTree>
    <p:extLst>
      <p:ext uri="{BB962C8B-B14F-4D97-AF65-F5344CB8AC3E}">
        <p14:creationId xmlns:p14="http://schemas.microsoft.com/office/powerpoint/2010/main" val="2547478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adverse nature of this propagation has seemingly affected the Hispanics and black communities </a:t>
            </a:r>
            <a:r>
              <a:rPr lang="en-US" baseline="0" dirty="0"/>
              <a:t> denying them the capacity to be better accorded fairness/</a:t>
            </a:r>
          </a:p>
          <a:p>
            <a:r>
              <a:rPr lang="en-US" baseline="0" dirty="0"/>
              <a:t>The large numbers of this communities are incomparable to the white community with ratios showing mass incarceration of this community.</a:t>
            </a:r>
            <a:endParaRPr lang="en-US" dirty="0"/>
          </a:p>
        </p:txBody>
      </p:sp>
      <p:sp>
        <p:nvSpPr>
          <p:cNvPr id="4" name="Slide Number Placeholder 3"/>
          <p:cNvSpPr>
            <a:spLocks noGrp="1"/>
          </p:cNvSpPr>
          <p:nvPr>
            <p:ph type="sldNum" sz="quarter" idx="10"/>
          </p:nvPr>
        </p:nvSpPr>
        <p:spPr/>
        <p:txBody>
          <a:bodyPr/>
          <a:lstStyle/>
          <a:p>
            <a:fld id="{FB58B67C-FEAD-477E-AFE0-7E5370C7F256}" type="slidenum">
              <a:rPr lang="en-US" smtClean="0"/>
              <a:t>4</a:t>
            </a:fld>
            <a:endParaRPr lang="en-US"/>
          </a:p>
        </p:txBody>
      </p:sp>
    </p:spTree>
    <p:extLst>
      <p:ext uri="{BB962C8B-B14F-4D97-AF65-F5344CB8AC3E}">
        <p14:creationId xmlns:p14="http://schemas.microsoft.com/office/powerpoint/2010/main" val="2381567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systems are seen to have an established  bias record</a:t>
            </a:r>
            <a:r>
              <a:rPr lang="en-US" baseline="0" dirty="0"/>
              <a:t> that has seen the reputation with regard to provision of fairness.</a:t>
            </a:r>
          </a:p>
          <a:p>
            <a:r>
              <a:rPr lang="en-US" baseline="0" dirty="0"/>
              <a:t>The poli9cies in the country have profoundly been </a:t>
            </a:r>
            <a:r>
              <a:rPr lang="en-US" baseline="0" dirty="0" err="1"/>
              <a:t>intergral</a:t>
            </a:r>
            <a:r>
              <a:rPr lang="en-US" baseline="0" dirty="0"/>
              <a:t> in the mass </a:t>
            </a:r>
            <a:r>
              <a:rPr lang="en-US" baseline="0" dirty="0" err="1"/>
              <a:t>ibcarceration</a:t>
            </a:r>
            <a:r>
              <a:rPr lang="en-US" baseline="0" dirty="0"/>
              <a:t> of this two communities.</a:t>
            </a:r>
          </a:p>
          <a:p>
            <a:endParaRPr lang="en-US" dirty="0"/>
          </a:p>
        </p:txBody>
      </p:sp>
      <p:sp>
        <p:nvSpPr>
          <p:cNvPr id="4" name="Slide Number Placeholder 3"/>
          <p:cNvSpPr>
            <a:spLocks noGrp="1"/>
          </p:cNvSpPr>
          <p:nvPr>
            <p:ph type="sldNum" sz="quarter" idx="10"/>
          </p:nvPr>
        </p:nvSpPr>
        <p:spPr/>
        <p:txBody>
          <a:bodyPr/>
          <a:lstStyle/>
          <a:p>
            <a:fld id="{FB58B67C-FEAD-477E-AFE0-7E5370C7F256}" type="slidenum">
              <a:rPr lang="en-US" smtClean="0"/>
              <a:t>5</a:t>
            </a:fld>
            <a:endParaRPr lang="en-US"/>
          </a:p>
        </p:txBody>
      </p:sp>
    </p:spTree>
    <p:extLst>
      <p:ext uri="{BB962C8B-B14F-4D97-AF65-F5344CB8AC3E}">
        <p14:creationId xmlns:p14="http://schemas.microsoft.com/office/powerpoint/2010/main" val="155195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equity of the court system presents itself In</a:t>
            </a:r>
            <a:r>
              <a:rPr lang="en-US" baseline="0" dirty="0"/>
              <a:t> a manner that </a:t>
            </a:r>
            <a:r>
              <a:rPr lang="en-US" dirty="0"/>
              <a:t>that seemingly derails</a:t>
            </a:r>
            <a:r>
              <a:rPr lang="en-US" baseline="0" dirty="0"/>
              <a:t> justice for colored offenders.</a:t>
            </a:r>
          </a:p>
          <a:p>
            <a:r>
              <a:rPr lang="en-US" baseline="0" dirty="0"/>
              <a:t>This system of biases has been a contributor to many colored folks being sentenced unfavorably to their </a:t>
            </a:r>
            <a:r>
              <a:rPr lang="en-US" baseline="0" dirty="0" err="1"/>
              <a:t>iofffenses</a:t>
            </a:r>
            <a:r>
              <a:rPr lang="en-US" baseline="0" dirty="0"/>
              <a:t>.</a:t>
            </a:r>
          </a:p>
          <a:p>
            <a:endParaRPr lang="en-US" dirty="0"/>
          </a:p>
        </p:txBody>
      </p:sp>
      <p:sp>
        <p:nvSpPr>
          <p:cNvPr id="4" name="Slide Number Placeholder 3"/>
          <p:cNvSpPr>
            <a:spLocks noGrp="1"/>
          </p:cNvSpPr>
          <p:nvPr>
            <p:ph type="sldNum" sz="quarter" idx="10"/>
          </p:nvPr>
        </p:nvSpPr>
        <p:spPr/>
        <p:txBody>
          <a:bodyPr/>
          <a:lstStyle/>
          <a:p>
            <a:fld id="{FB58B67C-FEAD-477E-AFE0-7E5370C7F256}" type="slidenum">
              <a:rPr lang="en-US" smtClean="0"/>
              <a:t>6</a:t>
            </a:fld>
            <a:endParaRPr lang="en-US"/>
          </a:p>
        </p:txBody>
      </p:sp>
    </p:spTree>
    <p:extLst>
      <p:ext uri="{BB962C8B-B14F-4D97-AF65-F5344CB8AC3E}">
        <p14:creationId xmlns:p14="http://schemas.microsoft.com/office/powerpoint/2010/main" val="1742863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Bias</a:t>
            </a:r>
            <a:r>
              <a:rPr lang="en-US" baseline="0" dirty="0"/>
              <a:t> in the criminal justice system has been profoundly encroached at all intervals of </a:t>
            </a:r>
            <a:r>
              <a:rPr lang="en-US" baseline="0" dirty="0" err="1"/>
              <a:t>admissiopns</a:t>
            </a:r>
            <a:r>
              <a:rPr lang="en-US" baseline="0" dirty="0"/>
              <a:t> of justice to the colored folks.</a:t>
            </a:r>
          </a:p>
          <a:p>
            <a:r>
              <a:rPr lang="en-US" baseline="0" dirty="0"/>
              <a:t>The Hispanic community has had its encounter with the  system as thy have been exempted from terms reduction even after cooperation.</a:t>
            </a:r>
            <a:endParaRPr lang="en-US" dirty="0"/>
          </a:p>
        </p:txBody>
      </p:sp>
      <p:sp>
        <p:nvSpPr>
          <p:cNvPr id="4" name="Slide Number Placeholder 3"/>
          <p:cNvSpPr>
            <a:spLocks noGrp="1"/>
          </p:cNvSpPr>
          <p:nvPr>
            <p:ph type="sldNum" sz="quarter" idx="10"/>
          </p:nvPr>
        </p:nvSpPr>
        <p:spPr/>
        <p:txBody>
          <a:bodyPr/>
          <a:lstStyle/>
          <a:p>
            <a:fld id="{FB58B67C-FEAD-477E-AFE0-7E5370C7F256}" type="slidenum">
              <a:rPr lang="en-US" smtClean="0"/>
              <a:t>7</a:t>
            </a:fld>
            <a:endParaRPr lang="en-US"/>
          </a:p>
        </p:txBody>
      </p:sp>
    </p:spTree>
    <p:extLst>
      <p:ext uri="{BB962C8B-B14F-4D97-AF65-F5344CB8AC3E}">
        <p14:creationId xmlns:p14="http://schemas.microsoft.com/office/powerpoint/2010/main" val="3139438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necessary and very important that there be a reformation in the system that will better engage offenders by their crimes</a:t>
            </a:r>
            <a:r>
              <a:rPr lang="en-US" baseline="0" dirty="0"/>
              <a:t> rather than the color of their  skin.</a:t>
            </a:r>
          </a:p>
          <a:p>
            <a:r>
              <a:rPr lang="en-US" baseline="0" dirty="0"/>
              <a:t>This will require a complete mentality change eradicating bias and taking on  processes in a fair minded aspect.</a:t>
            </a:r>
            <a:endParaRPr lang="en-US" dirty="0"/>
          </a:p>
        </p:txBody>
      </p:sp>
      <p:sp>
        <p:nvSpPr>
          <p:cNvPr id="4" name="Slide Number Placeholder 3"/>
          <p:cNvSpPr>
            <a:spLocks noGrp="1"/>
          </p:cNvSpPr>
          <p:nvPr>
            <p:ph type="sldNum" sz="quarter" idx="10"/>
          </p:nvPr>
        </p:nvSpPr>
        <p:spPr/>
        <p:txBody>
          <a:bodyPr/>
          <a:lstStyle/>
          <a:p>
            <a:fld id="{FB58B67C-FEAD-477E-AFE0-7E5370C7F256}" type="slidenum">
              <a:rPr lang="en-US" smtClean="0"/>
              <a:t>8</a:t>
            </a:fld>
            <a:endParaRPr lang="en-US"/>
          </a:p>
        </p:txBody>
      </p:sp>
    </p:spTree>
    <p:extLst>
      <p:ext uri="{BB962C8B-B14F-4D97-AF65-F5344CB8AC3E}">
        <p14:creationId xmlns:p14="http://schemas.microsoft.com/office/powerpoint/2010/main" val="3225237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7226/25247" TargetMode="External" /><Relationship Id="rId2" Type="http://schemas.openxmlformats.org/officeDocument/2006/relationships/hyperlink" Target="https://wwwsentencingprojectorg/publications/color-of-justice-racial-and-ethnic-disparity-in-state-prisons/" TargetMode="External" /><Relationship Id="rId1" Type="http://schemas.openxmlformats.org/officeDocument/2006/relationships/slideLayout" Target="../slideLayouts/slideLayout2.xml" /><Relationship Id="rId4" Type="http://schemas.openxmlformats.org/officeDocument/2006/relationships/hyperlink" Target="https://www.ussc.gov/research/research-reports/demographic-differences-sentencing" TargetMode="Externa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219201"/>
            <a:ext cx="7766936" cy="1646302"/>
          </a:xfrm>
        </p:spPr>
        <p:txBody>
          <a:bodyPr/>
          <a:lstStyle/>
          <a:p>
            <a:r>
              <a:rPr lang="en-US" sz="3600" b="1" dirty="0">
                <a:solidFill>
                  <a:schemeClr val="tx1"/>
                </a:solidFill>
              </a:rPr>
              <a:t>Racial and ethnic Disparity in the criminal justice system</a:t>
            </a:r>
          </a:p>
        </p:txBody>
      </p:sp>
      <p:sp>
        <p:nvSpPr>
          <p:cNvPr id="3" name="Subtitle 2"/>
          <p:cNvSpPr>
            <a:spLocks noGrp="1"/>
          </p:cNvSpPr>
          <p:nvPr>
            <p:ph type="subTitle" idx="1"/>
          </p:nvPr>
        </p:nvSpPr>
        <p:spPr>
          <a:xfrm>
            <a:off x="1507067" y="4054605"/>
            <a:ext cx="7766936" cy="2231434"/>
          </a:xfrm>
        </p:spPr>
        <p:txBody>
          <a:bodyPr>
            <a:normAutofit fontScale="92500" lnSpcReduction="10000"/>
          </a:bodyPr>
          <a:lstStyle/>
          <a:p>
            <a:pPr algn="ctr"/>
            <a:r>
              <a:rPr lang="en-US" sz="2400" dirty="0">
                <a:solidFill>
                  <a:schemeClr val="tx1"/>
                </a:solidFill>
              </a:rPr>
              <a:t>Name</a:t>
            </a:r>
          </a:p>
          <a:p>
            <a:pPr algn="ctr"/>
            <a:r>
              <a:rPr lang="en-US" sz="2400" dirty="0">
                <a:solidFill>
                  <a:schemeClr val="tx1"/>
                </a:solidFill>
              </a:rPr>
              <a:t>Institution</a:t>
            </a:r>
          </a:p>
          <a:p>
            <a:pPr algn="ctr"/>
            <a:r>
              <a:rPr lang="en-US" sz="2400" dirty="0">
                <a:solidFill>
                  <a:schemeClr val="tx1"/>
                </a:solidFill>
              </a:rPr>
              <a:t>Course</a:t>
            </a:r>
          </a:p>
          <a:p>
            <a:pPr algn="ctr"/>
            <a:r>
              <a:rPr lang="en-US" sz="2400" dirty="0">
                <a:solidFill>
                  <a:schemeClr val="tx1"/>
                </a:solidFill>
              </a:rPr>
              <a:t>Instructor</a:t>
            </a:r>
          </a:p>
          <a:p>
            <a:pPr algn="ctr"/>
            <a:r>
              <a:rPr lang="en-US" sz="2400" dirty="0">
                <a:solidFill>
                  <a:schemeClr val="tx1"/>
                </a:solidFill>
              </a:rPr>
              <a:t>Date</a:t>
            </a:r>
          </a:p>
          <a:p>
            <a:endParaRPr lang="en-US" dirty="0"/>
          </a:p>
        </p:txBody>
      </p:sp>
    </p:spTree>
    <p:extLst>
      <p:ext uri="{BB962C8B-B14F-4D97-AF65-F5344CB8AC3E}">
        <p14:creationId xmlns:p14="http://schemas.microsoft.com/office/powerpoint/2010/main" val="3567457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4267"/>
          </a:xfrm>
        </p:spPr>
        <p:txBody>
          <a:bodyPr/>
          <a:lstStyle/>
          <a:p>
            <a:r>
              <a:rPr lang="en-US" dirty="0"/>
              <a:t>						</a:t>
            </a:r>
            <a:r>
              <a:rPr lang="en-US" dirty="0">
                <a:solidFill>
                  <a:schemeClr val="tx1"/>
                </a:solidFill>
              </a:rPr>
              <a:t>References</a:t>
            </a:r>
          </a:p>
        </p:txBody>
      </p:sp>
      <p:sp>
        <p:nvSpPr>
          <p:cNvPr id="3" name="Content Placeholder 2"/>
          <p:cNvSpPr>
            <a:spLocks noGrp="1"/>
          </p:cNvSpPr>
          <p:nvPr>
            <p:ph idx="1"/>
          </p:nvPr>
        </p:nvSpPr>
        <p:spPr>
          <a:xfrm>
            <a:off x="677334" y="1303867"/>
            <a:ext cx="8596668" cy="4737495"/>
          </a:xfrm>
        </p:spPr>
        <p:txBody>
          <a:bodyPr>
            <a:normAutofit fontScale="47500" lnSpcReduction="20000"/>
          </a:bodyPr>
          <a:lstStyle/>
          <a:p>
            <a:r>
              <a:rPr lang="en-US" sz="3600" dirty="0"/>
              <a:t>Nellis, A(2016)The Color of Justice: Racial and Ethnic Disparity in State Prisons </a:t>
            </a:r>
            <a:r>
              <a:rPr lang="en-US" sz="3600" dirty="0">
                <a:hlinkClick r:id="rId2"/>
              </a:rPr>
              <a:t>https://wwwsentencingprojectorg/publications/color-of-justice-racial-and-ethnic-disparity-in-state-prisons/</a:t>
            </a:r>
            <a:endParaRPr lang="en-US" sz="3600" dirty="0"/>
          </a:p>
          <a:p>
            <a:endParaRPr lang="en-US" sz="3600" dirty="0"/>
          </a:p>
          <a:p>
            <a:r>
              <a:rPr lang="en-US" sz="3600" dirty="0"/>
              <a:t>National Academies of Sciences, Engineering, and Medicine. (2018). The Criminal Justice System and Social Exclusion: Race, Ethnicity, and Gender: Proceedings of a Workshop</a:t>
            </a:r>
            <a:r>
              <a:rPr lang="en-US" altLang="zh-CN" sz="3600" dirty="0"/>
              <a:t>—</a:t>
            </a:r>
            <a:r>
              <a:rPr lang="en-US" sz="3600" dirty="0"/>
              <a:t>in Brief. Washington, DC: The National Academies Press. </a:t>
            </a:r>
            <a:r>
              <a:rPr lang="en-US" sz="3600" dirty="0" err="1"/>
              <a:t>doi</a:t>
            </a:r>
            <a:r>
              <a:rPr lang="en-US" sz="3600" dirty="0"/>
              <a:t>: </a:t>
            </a:r>
            <a:r>
              <a:rPr lang="en-US" sz="3600" dirty="0">
                <a:hlinkClick r:id="rId3"/>
              </a:rPr>
              <a:t>https://doi.org/10.17226/25247</a:t>
            </a:r>
            <a:r>
              <a:rPr lang="en-US" sz="3600" dirty="0"/>
              <a:t>.</a:t>
            </a:r>
          </a:p>
          <a:p>
            <a:endParaRPr lang="en-US" sz="3600" dirty="0"/>
          </a:p>
          <a:p>
            <a:r>
              <a:rPr lang="en-US" sz="3600" dirty="0"/>
              <a:t>Open society foundation. (2021). Racial Disparity in Sentencing. Open Society Foundations .https://wwwopensocietyfoundationsorg/publications/racial-disparity-sentencing. </a:t>
            </a:r>
          </a:p>
          <a:p>
            <a:r>
              <a:rPr lang="en-US" sz="3600" dirty="0"/>
              <a:t>United states sentencing commission. (2017). Demographic Differences in Sentencing. United States Sentencing Commission. </a:t>
            </a:r>
            <a:r>
              <a:rPr lang="en-US" sz="3600" dirty="0">
                <a:hlinkClick r:id="rId4"/>
              </a:rPr>
              <a:t>https://www.ussc.gov/research/research-reports/demographic-differences-sentencing</a:t>
            </a:r>
            <a:endParaRPr lang="en-US" sz="3600" dirty="0"/>
          </a:p>
          <a:p>
            <a:r>
              <a:rPr lang="en-US" sz="3600" dirty="0"/>
              <a:t>. </a:t>
            </a:r>
          </a:p>
          <a:p>
            <a:endParaRPr lang="en-US" dirty="0"/>
          </a:p>
        </p:txBody>
      </p:sp>
    </p:spTree>
    <p:extLst>
      <p:ext uri="{BB962C8B-B14F-4D97-AF65-F5344CB8AC3E}">
        <p14:creationId xmlns:p14="http://schemas.microsoft.com/office/powerpoint/2010/main" val="2144264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4000" b="1" dirty="0">
                <a:solidFill>
                  <a:schemeClr val="tx1"/>
                </a:solidFill>
              </a:rPr>
              <a:t>Introduction</a:t>
            </a:r>
            <a:br>
              <a:rPr lang="en-US" sz="4000" b="1" dirty="0">
                <a:solidFill>
                  <a:schemeClr val="tx1"/>
                </a:solidFill>
              </a:rPr>
            </a:br>
            <a:endParaRPr lang="en-US" sz="4000" b="1" dirty="0">
              <a:solidFill>
                <a:schemeClr val="tx1"/>
              </a:solidFill>
            </a:endParaRPr>
          </a:p>
        </p:txBody>
      </p:sp>
      <p:sp>
        <p:nvSpPr>
          <p:cNvPr id="3" name="Content Placeholder 2"/>
          <p:cNvSpPr>
            <a:spLocks noGrp="1"/>
          </p:cNvSpPr>
          <p:nvPr>
            <p:ph idx="1"/>
          </p:nvPr>
        </p:nvSpPr>
        <p:spPr>
          <a:xfrm>
            <a:off x="677333" y="1540933"/>
            <a:ext cx="9465733" cy="4500429"/>
          </a:xfrm>
        </p:spPr>
        <p:txBody>
          <a:bodyPr>
            <a:normAutofit lnSpcReduction="10000"/>
          </a:bodyPr>
          <a:lstStyle/>
          <a:p>
            <a:pPr marL="0" indent="0">
              <a:buNone/>
            </a:pPr>
            <a:endParaRPr lang="en-US" dirty="0"/>
          </a:p>
          <a:p>
            <a:r>
              <a:rPr lang="en-US" sz="2000" dirty="0"/>
              <a:t>The criminal justice and correctional institutions have come under critic with regards to racial and ethnic disparities in their rulings and sentences. </a:t>
            </a:r>
          </a:p>
          <a:p>
            <a:r>
              <a:rPr lang="en-US" sz="2000" dirty="0"/>
              <a:t>The demographic differences seen in the correctional facilities and in sentencing between the black and white inmates shows extensive lack of proportionality.</a:t>
            </a:r>
          </a:p>
          <a:p>
            <a:r>
              <a:rPr lang="en-US" sz="2000" dirty="0"/>
              <a:t> Through many research conducted on this issue , it provisions a basis for which this paper can provide a critical discussion that will better highlight this contentions issue. </a:t>
            </a:r>
          </a:p>
          <a:p>
            <a:r>
              <a:rPr lang="en-US" sz="2000" dirty="0"/>
              <a:t>This paper will identify the differences in these institution with regards to race and ethnicity, the professional conduct in courtrooms that affect the sentencing, the disparity in correctional institutions and offer viable recommendation to approach this issue.</a:t>
            </a:r>
          </a:p>
          <a:p>
            <a:endParaRPr lang="en-US" sz="2000" dirty="0"/>
          </a:p>
        </p:txBody>
      </p:sp>
    </p:spTree>
    <p:extLst>
      <p:ext uri="{BB962C8B-B14F-4D97-AF65-F5344CB8AC3E}">
        <p14:creationId xmlns:p14="http://schemas.microsoft.com/office/powerpoint/2010/main" val="3969649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solidFill>
                  <a:schemeClr val="tx1"/>
                </a:solidFill>
              </a:rPr>
              <a:t>Racial and ethnic disparities in the justice and correctional institutions</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sz="2000" dirty="0"/>
              <a:t>There is a wide variety of resourceful research that point out on the disparity that on the basis of race and ethnicity(Nellis,2016).</a:t>
            </a:r>
          </a:p>
          <a:p>
            <a:r>
              <a:rPr lang="en-US" sz="2000" dirty="0"/>
              <a:t> In the US, the population differences show the whites lead by nearly four times the number of blacks and Hispanics. </a:t>
            </a:r>
          </a:p>
          <a:p>
            <a:r>
              <a:rPr lang="en-US" sz="2000" dirty="0"/>
              <a:t>However, in the courtrooms, correctional departments, probation and parole shows different data opposed to the population context.</a:t>
            </a:r>
          </a:p>
          <a:p>
            <a:r>
              <a:rPr lang="en-US" sz="2000" dirty="0"/>
              <a:t> The black inmates are at least five times the number of white inmates an average drafted from several institutions around the country(Nellis,2016). </a:t>
            </a:r>
          </a:p>
          <a:p>
            <a:r>
              <a:rPr lang="en-US" sz="2000" dirty="0"/>
              <a:t>Furthermore, the black and Hispanic inmates contribute that largest number in this population </a:t>
            </a:r>
          </a:p>
        </p:txBody>
      </p:sp>
    </p:spTree>
    <p:extLst>
      <p:ext uri="{BB962C8B-B14F-4D97-AF65-F5344CB8AC3E}">
        <p14:creationId xmlns:p14="http://schemas.microsoft.com/office/powerpoint/2010/main" val="3320388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1333"/>
          </a:xfrm>
        </p:spPr>
        <p:txBody>
          <a:bodyPr/>
          <a:lstStyle/>
          <a:p>
            <a:r>
              <a:rPr lang="en-US" dirty="0"/>
              <a:t>								</a:t>
            </a:r>
            <a:r>
              <a:rPr lang="en-US" b="1" dirty="0">
                <a:solidFill>
                  <a:schemeClr val="tx1"/>
                </a:solidFill>
              </a:rPr>
              <a:t>Cont.</a:t>
            </a:r>
          </a:p>
        </p:txBody>
      </p:sp>
      <p:sp>
        <p:nvSpPr>
          <p:cNvPr id="3" name="Content Placeholder 2"/>
          <p:cNvSpPr>
            <a:spLocks noGrp="1"/>
          </p:cNvSpPr>
          <p:nvPr>
            <p:ph idx="1"/>
          </p:nvPr>
        </p:nvSpPr>
        <p:spPr>
          <a:xfrm>
            <a:off x="677334" y="2099733"/>
            <a:ext cx="8596668" cy="3979334"/>
          </a:xfrm>
        </p:spPr>
        <p:txBody>
          <a:bodyPr>
            <a:normAutofit lnSpcReduction="10000"/>
          </a:bodyPr>
          <a:lstStyle/>
          <a:p>
            <a:r>
              <a:rPr lang="en-US" sz="2000" dirty="0"/>
              <a:t>The blacks and Hispanics communities are more likely the stopped by police offices and subsequently arrested to face criminal charges over the tough policies that have prompted the mass incarceration of this two communities all through the country(Nellis,2016).</a:t>
            </a:r>
          </a:p>
          <a:p>
            <a:r>
              <a:rPr lang="en-US" sz="2000" dirty="0"/>
              <a:t> An example is the state of Oklahoma whereby 1 in 29 black adults is in prison vet criminal charges. In other starred such as New Jersey and Wisconsin, the black American adult is 10 times more likely to be arrested and charged in prison (United states sentencing commission,2017). </a:t>
            </a:r>
          </a:p>
          <a:p>
            <a:r>
              <a:rPr lang="en-US" sz="2000" dirty="0"/>
              <a:t>This statistical evidence show relevant evidence into how race and ethnicity has been unlawfully used by the criminal justice and correctional system that determines the sentencing of offenders in this unviable basis.</a:t>
            </a:r>
            <a:r>
              <a:rPr lang="en-US" dirty="0"/>
              <a:t>                              </a:t>
            </a:r>
          </a:p>
        </p:txBody>
      </p:sp>
    </p:spTree>
    <p:extLst>
      <p:ext uri="{BB962C8B-B14F-4D97-AF65-F5344CB8AC3E}">
        <p14:creationId xmlns:p14="http://schemas.microsoft.com/office/powerpoint/2010/main" val="63374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solidFill>
                  <a:schemeClr val="tx1"/>
                </a:solidFill>
              </a:rPr>
              <a:t>Effects of biases in the criminal justice </a:t>
            </a:r>
            <a:br>
              <a:rPr lang="en-US" dirty="0">
                <a:solidFill>
                  <a:schemeClr val="tx1"/>
                </a:solidFill>
              </a:rPr>
            </a:br>
            <a:r>
              <a:rPr lang="en-US" dirty="0">
                <a:solidFill>
                  <a:schemeClr val="tx1"/>
                </a:solidFill>
              </a:rPr>
              <a:t>                         System</a:t>
            </a:r>
            <a:br>
              <a:rPr lang="en-US" dirty="0">
                <a:solidFill>
                  <a:schemeClr val="tx1"/>
                </a:solidFill>
              </a:rPr>
            </a:br>
            <a:endParaRPr lang="en-US" dirty="0">
              <a:solidFill>
                <a:schemeClr val="tx1"/>
              </a:solidFill>
            </a:endParaRP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US" sz="2000" dirty="0"/>
              <a:t>There are many profound biases from the observed researches by several parties that credit bias to be a leading cause of race and ethnicity issue in the system. </a:t>
            </a:r>
          </a:p>
          <a:p>
            <a:pPr>
              <a:buFont typeface="Wingdings" panose="05000000000000000000" pitchFamily="2" charset="2"/>
              <a:buChar char="Ø"/>
            </a:pPr>
            <a:r>
              <a:rPr lang="en-US" sz="2000" dirty="0"/>
              <a:t>The effects of this biases have been instrumental in sentencing, bail and bond offers professional cases in courtrooms, appearances and legal representation.</a:t>
            </a:r>
          </a:p>
          <a:p>
            <a:pPr>
              <a:buFont typeface="Wingdings" panose="05000000000000000000" pitchFamily="2" charset="2"/>
              <a:buChar char="Ø"/>
            </a:pPr>
            <a:r>
              <a:rPr lang="en-US" sz="2000" dirty="0"/>
              <a:t> However much policies present themselves as being neutral and none favoring, there are racial impacts that distort the justice system. </a:t>
            </a:r>
          </a:p>
          <a:p>
            <a:pPr>
              <a:buFont typeface="Wingdings" panose="05000000000000000000" pitchFamily="2" charset="2"/>
              <a:buChar char="Ø"/>
            </a:pPr>
            <a:r>
              <a:rPr lang="en-US" sz="2000" dirty="0"/>
              <a:t>With regards to people of color in the courtrooms, there exists a predetermined judgment that evidences disparity from the initial proceeding all through to the sentencing(Open Society Foundation,2021).</a:t>
            </a:r>
          </a:p>
        </p:txBody>
      </p:sp>
    </p:spTree>
    <p:extLst>
      <p:ext uri="{BB962C8B-B14F-4D97-AF65-F5344CB8AC3E}">
        <p14:creationId xmlns:p14="http://schemas.microsoft.com/office/powerpoint/2010/main" val="3756152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							</a:t>
            </a:r>
            <a:r>
              <a:rPr lang="en-US" b="1" dirty="0">
                <a:solidFill>
                  <a:schemeClr val="tx1"/>
                </a:solidFill>
              </a:rPr>
              <a:t>Cont. </a:t>
            </a:r>
          </a:p>
        </p:txBody>
      </p:sp>
      <p:sp>
        <p:nvSpPr>
          <p:cNvPr id="3" name="Content Placeholder 2"/>
          <p:cNvSpPr>
            <a:spLocks noGrp="1"/>
          </p:cNvSpPr>
          <p:nvPr>
            <p:ph idx="1"/>
          </p:nvPr>
        </p:nvSpPr>
        <p:spPr>
          <a:xfrm>
            <a:off x="677334" y="1676401"/>
            <a:ext cx="8596668" cy="4364962"/>
          </a:xfrm>
        </p:spPr>
        <p:txBody>
          <a:bodyPr/>
          <a:lstStyle/>
          <a:p>
            <a:r>
              <a:rPr lang="en-US" dirty="0"/>
              <a:t>It provisions that this biases contribute to decision making with regards to  giving bails and bonds .</a:t>
            </a:r>
          </a:p>
          <a:p>
            <a:r>
              <a:rPr lang="en-US" dirty="0"/>
              <a:t>Furthermore the prosecutors in case selection and statutory laws have an effect that sets the decisions prior to engaging the laws appropriately. </a:t>
            </a:r>
          </a:p>
          <a:p>
            <a:r>
              <a:rPr lang="en-US" dirty="0"/>
              <a:t>The legal proceedings fall into alignment with this biases provisioning the offender with limited capability and room to present their argument and furthermore they are accorded with representation that otherwise compromised their case (Open Society Foundation,2021.</a:t>
            </a:r>
          </a:p>
          <a:p>
            <a:pPr marL="0" indent="0">
              <a:buNone/>
            </a:pPr>
            <a:r>
              <a:rPr lang="en-US" sz="2800" dirty="0"/>
              <a:t>Discrepancies in sentence length in correctional</a:t>
            </a:r>
          </a:p>
          <a:p>
            <a:pPr marL="0" indent="0">
              <a:buNone/>
            </a:pPr>
            <a:r>
              <a:rPr lang="en-US" sz="2800" dirty="0"/>
              <a:t>                            facilities</a:t>
            </a:r>
          </a:p>
          <a:p>
            <a:pPr marL="0" indent="0">
              <a:buNone/>
            </a:pPr>
            <a:r>
              <a:rPr lang="en-US" dirty="0"/>
              <a:t>The number of inmates on probation and parole falls in conformity to the statistical data in the correctional facilities such as jails and prisons</a:t>
            </a:r>
          </a:p>
        </p:txBody>
      </p:sp>
    </p:spTree>
    <p:extLst>
      <p:ext uri="{BB962C8B-B14F-4D97-AF65-F5344CB8AC3E}">
        <p14:creationId xmlns:p14="http://schemas.microsoft.com/office/powerpoint/2010/main" val="2308282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solidFill>
                  <a:schemeClr val="tx1"/>
                </a:solidFill>
              </a:rPr>
              <a:t>Cont.</a:t>
            </a:r>
          </a:p>
        </p:txBody>
      </p:sp>
      <p:sp>
        <p:nvSpPr>
          <p:cNvPr id="3" name="Content Placeholder 2"/>
          <p:cNvSpPr>
            <a:spLocks noGrp="1"/>
          </p:cNvSpPr>
          <p:nvPr>
            <p:ph idx="1"/>
          </p:nvPr>
        </p:nvSpPr>
        <p:spPr/>
        <p:txBody>
          <a:bodyPr/>
          <a:lstStyle/>
          <a:p>
            <a:r>
              <a:rPr lang="en-US" dirty="0"/>
              <a:t>It is evident that this institution propel the biases as other formerly mentioned criminal justice institutions.</a:t>
            </a:r>
          </a:p>
          <a:p>
            <a:r>
              <a:rPr lang="en-US" dirty="0"/>
              <a:t>In the US, the colored inmates will more likely have extended sentences as compared to the white offenders(United states sentencing commission, 2017).</a:t>
            </a:r>
          </a:p>
          <a:p>
            <a:r>
              <a:rPr lang="en-US" dirty="0"/>
              <a:t>An example s the Hispanic community where by it has been identified that the offenders was had a lengthy sentence that ranges at 25% more than the white offenders who cooperated with the system sentencing(Open Society Foundation,2021).</a:t>
            </a:r>
          </a:p>
          <a:p>
            <a:r>
              <a:rPr lang="en-US" dirty="0"/>
              <a:t> Furthermore, this cooperation does not guarantee the offender of shortened sentence as is the prosecution  decision in most cases regarding people of color lack considerations to this group as compared to the white offenders (National Academies of Sciences, Engineering, and Medicine,2018).</a:t>
            </a:r>
          </a:p>
          <a:p>
            <a:endParaRPr lang="en-US" dirty="0"/>
          </a:p>
        </p:txBody>
      </p:sp>
    </p:spTree>
    <p:extLst>
      <p:ext uri="{BB962C8B-B14F-4D97-AF65-F5344CB8AC3E}">
        <p14:creationId xmlns:p14="http://schemas.microsoft.com/office/powerpoint/2010/main" val="3733178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dirty="0">
                <a:solidFill>
                  <a:schemeClr val="tx1"/>
                </a:solidFill>
              </a:rPr>
              <a:t>Recommendations to address racial and 							ethnic disparities</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sz="2000" dirty="0"/>
              <a:t>Racial and ethnic disparities pose a challenge to the criminal justice system that should promote equity and equality to all with regards to ruling and offers given to offenders such as bails and bond. </a:t>
            </a:r>
          </a:p>
          <a:p>
            <a:r>
              <a:rPr lang="en-US" sz="2000" dirty="0"/>
              <a:t>For this institutions to be credible in their functions, there are several elements in the systems that should undergo a review to ensure that all receive the same treatment in the legal platform.</a:t>
            </a:r>
          </a:p>
          <a:p>
            <a:r>
              <a:rPr lang="en-US" sz="2000" dirty="0"/>
              <a:t> This will engage an end to bias and inception of better use of the tools provisioned by the government to analyze each particular case, without prejudice  and ensure room for the individuals to engage the system and receive viable rulings .</a:t>
            </a:r>
          </a:p>
          <a:p>
            <a:r>
              <a:rPr lang="en-US" sz="2000" dirty="0"/>
              <a:t>This will involve giving colored offender with options for representation and accord the process relevancy.</a:t>
            </a:r>
          </a:p>
          <a:p>
            <a:endParaRPr lang="en-US" dirty="0"/>
          </a:p>
        </p:txBody>
      </p:sp>
    </p:spTree>
    <p:extLst>
      <p:ext uri="{BB962C8B-B14F-4D97-AF65-F5344CB8AC3E}">
        <p14:creationId xmlns:p14="http://schemas.microsoft.com/office/powerpoint/2010/main" val="2635854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5867"/>
          </a:xfrm>
        </p:spPr>
        <p:txBody>
          <a:bodyPr/>
          <a:lstStyle/>
          <a:p>
            <a:r>
              <a:rPr lang="en-US" dirty="0"/>
              <a:t>					</a:t>
            </a:r>
            <a:r>
              <a:rPr lang="en-US" dirty="0">
                <a:solidFill>
                  <a:schemeClr val="tx1"/>
                </a:solidFill>
              </a:rPr>
              <a:t>	Conclusion</a:t>
            </a:r>
          </a:p>
        </p:txBody>
      </p:sp>
      <p:sp>
        <p:nvSpPr>
          <p:cNvPr id="3" name="Content Placeholder 2"/>
          <p:cNvSpPr>
            <a:spLocks noGrp="1"/>
          </p:cNvSpPr>
          <p:nvPr>
            <p:ph idx="1"/>
          </p:nvPr>
        </p:nvSpPr>
        <p:spPr>
          <a:xfrm>
            <a:off x="677334" y="1761067"/>
            <a:ext cx="8596668" cy="4280295"/>
          </a:xfrm>
        </p:spPr>
        <p:txBody>
          <a:bodyPr/>
          <a:lstStyle/>
          <a:p>
            <a:r>
              <a:rPr lang="en-US" dirty="0"/>
              <a:t>It is evident that racial and ethnic disparities have well instituted their presence in the criminal justice system.</a:t>
            </a:r>
          </a:p>
          <a:p>
            <a:r>
              <a:rPr lang="en-US" dirty="0"/>
              <a:t>However, justice dictates and expects fairness to fit the definition.</a:t>
            </a:r>
          </a:p>
          <a:p>
            <a:r>
              <a:rPr lang="en-US" dirty="0"/>
              <a:t> In this case the demographic disparities with regards to race and ethnicity should be well addressed to ensure that all offenders are accorded with integrity in the legal systems and that the rulings and sentencing do not contradict the norms of the laws</a:t>
            </a:r>
          </a:p>
          <a:p>
            <a:endParaRPr lang="en-US" dirty="0"/>
          </a:p>
        </p:txBody>
      </p:sp>
    </p:spTree>
    <p:extLst>
      <p:ext uri="{BB962C8B-B14F-4D97-AF65-F5344CB8AC3E}">
        <p14:creationId xmlns:p14="http://schemas.microsoft.com/office/powerpoint/2010/main" val="33046427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101</TotalTime>
  <Words>1344</Words>
  <Application>Microsoft Office PowerPoint</Application>
  <PresentationFormat>Widescreen</PresentationFormat>
  <Paragraphs>77</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Racial and ethnic Disparity in the criminal justice system</vt:lpstr>
      <vt:lpstr>     Introduction </vt:lpstr>
      <vt:lpstr>Racial and ethnic disparities in the justice and correctional institutions </vt:lpstr>
      <vt:lpstr>        Cont.</vt:lpstr>
      <vt:lpstr>Effects of biases in the criminal justice                           System </vt:lpstr>
      <vt:lpstr>       Cont. </vt:lpstr>
      <vt:lpstr>       Cont.</vt:lpstr>
      <vt:lpstr> Recommendations to address racial and        ethnic disparities </vt:lpstr>
      <vt:lpstr>      Conclusion</vt:lpstr>
      <vt:lpstr>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nyoike31@gmail.com</cp:lastModifiedBy>
  <cp:revision>11</cp:revision>
  <dcterms:created xsi:type="dcterms:W3CDTF">2021-07-02T18:35:48Z</dcterms:created>
  <dcterms:modified xsi:type="dcterms:W3CDTF">2021-07-07T18:14:12Z</dcterms:modified>
</cp:coreProperties>
</file>